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372" r:id="rId3"/>
    <p:sldId id="377" r:id="rId4"/>
    <p:sldId id="378" r:id="rId5"/>
    <p:sldId id="379" r:id="rId6"/>
    <p:sldId id="380" r:id="rId7"/>
    <p:sldId id="381" r:id="rId8"/>
    <p:sldId id="382" r:id="rId9"/>
    <p:sldId id="383" r:id="rId10"/>
    <p:sldId id="260" r:id="rId11"/>
  </p:sldIdLst>
  <p:sldSz cx="12192000" cy="6858000"/>
  <p:notesSz cx="6858000" cy="9144000"/>
  <p:custDataLst>
    <p:tags r:id="rId14"/>
  </p:custDataLst>
  <p:defaultTextStyle>
    <a:defPPr rtl="0"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712E"/>
    <a:srgbClr val="444E56"/>
    <a:srgbClr val="117186"/>
    <a:srgbClr val="004C75"/>
    <a:srgbClr val="808080"/>
    <a:srgbClr val="4590B8"/>
    <a:srgbClr val="4876CD"/>
    <a:srgbClr val="99FF66"/>
    <a:srgbClr val="99CC00"/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97" autoAdjust="0"/>
    <p:restoredTop sz="95244" autoAdjust="0"/>
  </p:normalViewPr>
  <p:slideViewPr>
    <p:cSldViewPr snapToGrid="0">
      <p:cViewPr varScale="1">
        <p:scale>
          <a:sx n="107" d="100"/>
          <a:sy n="107" d="100"/>
        </p:scale>
        <p:origin x="92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99690-A1B4-4631-A843-BC33AAFEB53A}" type="datetimeFigureOut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2025/2/9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C93706-78A1-4E82-BB60-80A7D602F484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CBC27D5-E943-4688-A3E4-00C0F3344C8A}" type="datetimeFigureOut">
              <a:rPr lang="zh-CN" altLang="en-US" smtClean="0"/>
              <a:t>2025/2/9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39B6F5C-370E-43A9-8FB2-7FE12A59E29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2167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4358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29821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4186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3830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5695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3276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9B6F5C-370E-43A9-8FB2-7FE12A59E293}" type="slidenum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081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446534" y="4264429"/>
            <a:ext cx="11262866" cy="2126136"/>
          </a:xfrm>
          <a:prstGeom prst="rect">
            <a:avLst/>
          </a:prstGeom>
          <a:solidFill>
            <a:srgbClr val="1A3260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E7F0539-EDB5-495D-89F2-C833D4240245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9B87A8-1EAB-458E-AEB0-B95362887253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9575" y="1027220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6389FF3-696C-40BE-8139-C6DC043C8C6C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 contrast="30000"/>
                    </a14:imgEffect>
                    <a14:imgEffect>
                      <a14:colorTemperature colorTemp="88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" r="230"/>
          <a:stretch>
            <a:fillRect/>
          </a:stretch>
        </p:blipFill>
        <p:spPr>
          <a:xfrm>
            <a:off x="446533" y="734134"/>
            <a:ext cx="10050914" cy="5666666"/>
          </a:xfrm>
          <a:prstGeom prst="rect">
            <a:avLst/>
          </a:prstGeom>
          <a:noFill/>
        </p:spPr>
      </p:pic>
      <p:sp>
        <p:nvSpPr>
          <p:cNvPr id="7" name="矩形 6"/>
          <p:cNvSpPr>
            <a:spLocks noChangeAspect="1"/>
          </p:cNvSpPr>
          <p:nvPr/>
        </p:nvSpPr>
        <p:spPr>
          <a:xfrm>
            <a:off x="8838650" y="734133"/>
            <a:ext cx="2906817" cy="5679949"/>
          </a:xfrm>
          <a:prstGeom prst="rect">
            <a:avLst/>
          </a:prstGeom>
          <a:gradFill>
            <a:gsLst>
              <a:gs pos="50000">
                <a:srgbClr val="1A3260"/>
              </a:gs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A964671-51AB-4679-97BB-A5767C65AB0C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标题 1"/>
          <p:cNvSpPr txBox="1"/>
          <p:nvPr userDrawn="1"/>
        </p:nvSpPr>
        <p:spPr>
          <a:xfrm>
            <a:off x="8353019" y="2416478"/>
            <a:ext cx="3081576" cy="9359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CN" altLang="en-US" sz="4800" dirty="0">
                <a:solidFill>
                  <a:srgbClr val="FFFFFF"/>
                </a:solidFill>
              </a:rPr>
              <a:t>感谢观看</a:t>
            </a:r>
            <a:endParaRPr lang="en-US" sz="4800" dirty="0">
              <a:solidFill>
                <a:srgbClr val="FFFFFF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97723" y="3695796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>
            <a:spLocks noChangeAspect="1"/>
          </p:cNvSpPr>
          <p:nvPr/>
        </p:nvSpPr>
        <p:spPr>
          <a:xfrm>
            <a:off x="440286" y="49802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2" y="585776"/>
            <a:ext cx="11029616" cy="1013800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8ABD03-1D09-4FDF-B7F3-BC40D9AA2B4B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9575" y="794463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946AA11-7391-430C-8DDA-B49E90C09240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445982" y="606554"/>
            <a:ext cx="11300036" cy="8897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606554"/>
            <a:ext cx="11029616" cy="878681"/>
          </a:xfrm>
        </p:spPr>
        <p:txBody>
          <a:bodyPr rtlCol="0"/>
          <a:lstStyle/>
          <a:p>
            <a:pPr rtl="0"/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B4526D-7BDC-448E-8C9D-BB317B965AC2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86246" y="717139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0E3E17-F14F-4B33-BB9A-F35E533AB708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9575" y="1027220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F29E20-40CA-4076-A63E-629668579597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长方形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9575" y="1027220"/>
            <a:ext cx="3592168" cy="626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1666FA-6BE5-48DD-9D44-2221F5CF0654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88D6F37-DAF3-4711-B0CF-E517C0EBEE12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EF714D-CDEC-4A62-B928-1473E0C461ED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n-US"/>
              <a:t>编辑母版文本样式</a:t>
            </a:r>
          </a:p>
          <a:p>
            <a:pPr lvl="1" rtl="0"/>
            <a:r>
              <a:rPr lang="en-US"/>
              <a:t>第二级</a:t>
            </a:r>
          </a:p>
          <a:p>
            <a:pPr lvl="2" rtl="0"/>
            <a:r>
              <a:rPr lang="en-US"/>
              <a:t>第三级</a:t>
            </a:r>
          </a:p>
          <a:p>
            <a:pPr lvl="3" rtl="0"/>
            <a:r>
              <a:rPr lang="en-US"/>
              <a:t>第四级</a:t>
            </a:r>
          </a:p>
          <a:p>
            <a:pPr lvl="4" rtl="0"/>
            <a:r>
              <a:rPr lang="en-US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605951" y="6296959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6919CB4-F61F-4504-B693-1C4E320BF5D6}" type="datetime1">
              <a:rPr lang="zh-CN" altLang="en-US" smtClean="0"/>
              <a:t>2025/2/9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581192" y="6292633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58300" y="6296959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57F1E4F-1CFF-5643-939E-217C01CD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矩形 8"/>
          <p:cNvSpPr/>
          <p:nvPr/>
        </p:nvSpPr>
        <p:spPr>
          <a:xfrm>
            <a:off x="446534" y="249384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矩形 9"/>
          <p:cNvSpPr/>
          <p:nvPr/>
        </p:nvSpPr>
        <p:spPr>
          <a:xfrm>
            <a:off x="8042147" y="245827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矩形 10"/>
          <p:cNvSpPr/>
          <p:nvPr/>
        </p:nvSpPr>
        <p:spPr>
          <a:xfrm>
            <a:off x="4241830" y="249384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7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2992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899795" indent="-26987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242060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602105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8999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27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9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71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数字连接"/>
          <p:cNvPicPr>
            <a:picLocks noChangeAspect="1"/>
          </p:cNvPicPr>
          <p:nvPr/>
        </p:nvPicPr>
        <p:blipFill rotWithShape="1">
          <a:blip r:embed="rId3" cstate="screen"/>
          <a:srcRect l="13265" t="9091" r="3502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矩形 2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82601" y="4461097"/>
            <a:ext cx="10993549" cy="1851026"/>
          </a:xfrm>
        </p:spPr>
        <p:txBody>
          <a:bodyPr rtlCol="0" anchor="t">
            <a:noAutofit/>
          </a:bodyPr>
          <a:lstStyle/>
          <a:p>
            <a:pPr rtl="0">
              <a:lnSpc>
                <a:spcPct val="120000"/>
              </a:lnSpc>
            </a:pPr>
            <a:r>
              <a:rPr lang="en-US" altLang="zh-CN" sz="6000" cap="none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5.13 </a:t>
            </a:r>
            <a:r>
              <a:rPr lang="zh-CN" altLang="en-US" sz="6000" cap="none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舵轮适配算法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0679" y="300388"/>
            <a:ext cx="4974997" cy="867156"/>
          </a:xfrm>
          <a:prstGeom prst="rect">
            <a:avLst/>
          </a:prstGeom>
        </p:spPr>
      </p:pic>
      <p:sp>
        <p:nvSpPr>
          <p:cNvPr id="12" name="副标题 2"/>
          <p:cNvSpPr txBox="1"/>
          <p:nvPr/>
        </p:nvSpPr>
        <p:spPr>
          <a:xfrm>
            <a:off x="6950679" y="5592632"/>
            <a:ext cx="4642095" cy="63547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3200" cap="none" dirty="0" err="1">
                <a:solidFill>
                  <a:schemeClr val="bg1"/>
                </a:solidFill>
              </a:rPr>
              <a:t>RoboWalker</a:t>
            </a:r>
            <a:r>
              <a:rPr lang="en-US" altLang="zh-CN" sz="3200" cap="none" dirty="0">
                <a:solidFill>
                  <a:schemeClr val="bg1"/>
                </a:solidFill>
              </a:rPr>
              <a:t> | </a:t>
            </a:r>
            <a:r>
              <a:rPr lang="en-US" altLang="zh-CN" sz="3200" cap="none" dirty="0" err="1">
                <a:solidFill>
                  <a:schemeClr val="bg1"/>
                </a:solidFill>
              </a:rPr>
              <a:t>Yssickjgd</a:t>
            </a:r>
            <a:endParaRPr lang="en-US" sz="4000" cap="non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zh-CN" altLang="en-US" sz="4000" cap="none" dirty="0"/>
              <a:t>目录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81192" y="1550046"/>
            <a:ext cx="11029616" cy="2927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舵向电机就近转位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现象分析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解决方法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防翻虚拟云台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现象分析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解决方法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823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3600" cap="none" dirty="0"/>
              <a:t>1.1 </a:t>
            </a:r>
            <a:r>
              <a:rPr lang="zh-CN" altLang="en-US" sz="3600" cap="none" dirty="0"/>
              <a:t>舵向电机就近转位</a:t>
            </a:r>
            <a:r>
              <a:rPr lang="en-US" altLang="zh-CN" sz="3600" cap="none" dirty="0"/>
              <a:t>——</a:t>
            </a:r>
            <a:r>
              <a:rPr lang="zh-CN" altLang="en-US" sz="3600" cap="none" dirty="0"/>
              <a:t>现象分析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3E51B6-2CAB-402E-B4F6-5EEB6A9C5381}"/>
              </a:ext>
            </a:extLst>
          </p:cNvPr>
          <p:cNvSpPr txBox="1"/>
          <p:nvPr/>
        </p:nvSpPr>
        <p:spPr>
          <a:xfrm>
            <a:off x="733592" y="1702446"/>
            <a:ext cx="11029616" cy="4739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脑补一下这样的场景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操作手按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，底盘正在向前运动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操作手按了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！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按照现在的速度解算逻辑，底盘舵向电机角度从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变成了</a:t>
            </a:r>
            <a:r>
              <a:rPr lang="el-GR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舵向电机猛打半圈，车差点翻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再脑补一下这个场景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遥控器拨杆极坐标是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(1, 0)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，底盘向正前方行进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按照现在的速度解算逻辑，底盘舵向电机角度为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，朝向前方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遥控器拨杆改到了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(1,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r>
            <a:r>
              <a:rPr lang="el-GR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/4)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，底盘向右前方偏移行进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按照现在的速度解算逻辑，底盘舵向电机为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r>
            <a:r>
              <a:rPr lang="el-GR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/4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舵向电机直接转了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r>
            <a:r>
              <a:rPr lang="el-GR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/4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，手感很差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实际测试时，我们都会遇到这些问题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605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3600" cap="none" dirty="0"/>
              <a:t>1.1 </a:t>
            </a:r>
            <a:r>
              <a:rPr lang="zh-CN" altLang="en-US" sz="3600" cap="none" dirty="0"/>
              <a:t>舵向电机就近转位</a:t>
            </a:r>
            <a:r>
              <a:rPr lang="en-US" altLang="zh-CN" sz="3600" cap="none" dirty="0"/>
              <a:t>——</a:t>
            </a:r>
            <a:r>
              <a:rPr lang="zh-CN" altLang="en-US" sz="3600" cap="none" dirty="0"/>
              <a:t>现象分析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3E51B6-2CAB-402E-B4F6-5EEB6A9C5381}"/>
              </a:ext>
            </a:extLst>
          </p:cNvPr>
          <p:cNvSpPr txBox="1"/>
          <p:nvPr/>
        </p:nvSpPr>
        <p:spPr>
          <a:xfrm>
            <a:off x="733592" y="1702446"/>
            <a:ext cx="11029616" cy="4018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分析原因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我们的舵轮底盘速度解算过于死板，直接将底盘的运动方向与舵向电机的朝向进行直接映射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正常人的思维是如何呢？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对于第一种情况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舵向电机根本不需要运动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只需将轮向电机反转即可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对于第二种情况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舵向电机只需要反向移动到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</a:t>
            </a:r>
            <a:r>
              <a:rPr lang="el-GR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/4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的位置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轮向电机不需要改变速度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这就引出了舵向电机就近转位的概念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BBD992-8F38-4E5B-9BC7-A78ADD968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599" y="4476998"/>
            <a:ext cx="5777276" cy="222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456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3600" cap="none" dirty="0"/>
              <a:t>1.2 </a:t>
            </a:r>
            <a:r>
              <a:rPr lang="zh-CN" altLang="en-US" sz="3600" cap="none" dirty="0"/>
              <a:t>舵向电机就近转位</a:t>
            </a:r>
            <a:r>
              <a:rPr lang="en-US" altLang="zh-CN" sz="3600" cap="none" dirty="0"/>
              <a:t>——</a:t>
            </a:r>
            <a:r>
              <a:rPr lang="zh-CN" altLang="en-US" sz="3600" cap="none" dirty="0"/>
              <a:t>解决方法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3E51B6-2CAB-402E-B4F6-5EEB6A9C5381}"/>
              </a:ext>
            </a:extLst>
          </p:cNvPr>
          <p:cNvSpPr txBox="1"/>
          <p:nvPr/>
        </p:nvSpPr>
        <p:spPr>
          <a:xfrm>
            <a:off x="733592" y="1702446"/>
            <a:ext cx="11029616" cy="4018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就近转位算法详解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每个计算周期来临时执行以下操作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对舵向电机的目标角度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angle_target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和舵向电机当前值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angle_now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作差得到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error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将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error</a:t>
            </a:r>
            <a:r>
              <a:rPr lang="zh-CN" altLang="en-US" dirty="0">
                <a:highlight>
                  <a:srgbClr val="FFFF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归化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到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(-</a:t>
            </a:r>
            <a:r>
              <a:rPr lang="el-GR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l-GR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)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在底盘跟随小节，我们讲过了如何进行归化，如图所示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error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比较判断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如果是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</a:t>
            </a:r>
            <a:r>
              <a:rPr lang="el-GR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/2,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l-GR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]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，则轮向电机反转，舵向电机目标角度改为</a:t>
            </a:r>
            <a:r>
              <a:rPr lang="en-US" altLang="zh-CN" sz="18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angle_now+error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</a:t>
            </a:r>
            <a:r>
              <a:rPr lang="el-GR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endParaRPr lang="en-US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如果是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[-</a:t>
            </a:r>
            <a:r>
              <a:rPr lang="el-GR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</a:t>
            </a:r>
            <a:r>
              <a:rPr lang="el-GR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/2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)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，则轮向电机反转，舵向电机目标角度改为</a:t>
            </a:r>
            <a:r>
              <a:rPr lang="en-US" altLang="zh-CN" sz="18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angle_now+error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+</a:t>
            </a:r>
            <a:r>
              <a:rPr lang="el-GR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π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否则，轮向电机正常解算，舵向电机目标角度为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angle_now+error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此时的舵轮底盘即可纵享丝滑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4EB551-D8FB-41AA-8EE7-50F615355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6613" y="5332021"/>
            <a:ext cx="4265387" cy="152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5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3600" cap="none" dirty="0"/>
              <a:t>2.1 </a:t>
            </a:r>
            <a:r>
              <a:rPr lang="zh-CN" altLang="en-US" sz="3600" cap="none" dirty="0"/>
              <a:t>防翻虚拟云台</a:t>
            </a:r>
            <a:r>
              <a:rPr lang="en-US" altLang="zh-CN" sz="3600" cap="none" dirty="0"/>
              <a:t>——</a:t>
            </a:r>
            <a:r>
              <a:rPr lang="zh-CN" altLang="en-US" sz="3600" cap="none" dirty="0"/>
              <a:t>现象分析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3E51B6-2CAB-402E-B4F6-5EEB6A9C5381}"/>
              </a:ext>
            </a:extLst>
          </p:cNvPr>
          <p:cNvSpPr txBox="1"/>
          <p:nvPr/>
        </p:nvSpPr>
        <p:spPr>
          <a:xfrm>
            <a:off x="733592" y="1702446"/>
            <a:ext cx="11029616" cy="2218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脑补一下这样的场景（</a:t>
            </a:r>
            <a:r>
              <a:rPr lang="zh-CN" altLang="en-US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配图与视频与此场景无关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，仅供翻车案例参考）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此时刚经历了次团战，环高上残血反杀对面步兵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+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英雄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操作手按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，底盘正在向前运动，开超电加速到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5m/s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回家补状态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突然发现侧面有另一个步兵，但它还没看到你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按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，打算溜过去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突然，你的舵轮底盘翻车了！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3" name="QQ202528-17048-HD">
            <a:hlinkClick r:id="" action="ppaction://media"/>
            <a:extLst>
              <a:ext uri="{FF2B5EF4-FFF2-40B4-BE49-F238E27FC236}">
                <a16:creationId xmlns:a16="http://schemas.microsoft.com/office/drawing/2014/main" id="{AE31B574-C624-44F9-A56D-9CF74599ED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33592" y="4073274"/>
            <a:ext cx="2779713" cy="259878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149F50C-CB5B-4B11-809F-FCD386B626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11453" y="4084495"/>
            <a:ext cx="3984847" cy="2587563"/>
          </a:xfrm>
          <a:prstGeom prst="rect">
            <a:avLst/>
          </a:prstGeom>
        </p:spPr>
      </p:pic>
      <p:pic>
        <p:nvPicPr>
          <p:cNvPr id="6" name="QQ202528-17221-HD">
            <a:hlinkClick r:id="" action="ppaction://media"/>
            <a:extLst>
              <a:ext uri="{FF2B5EF4-FFF2-40B4-BE49-F238E27FC236}">
                <a16:creationId xmlns:a16="http://schemas.microsoft.com/office/drawing/2014/main" id="{E390BFC6-CB3B-435D-BC0E-7EAA44D7BD1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86284" y="4073274"/>
            <a:ext cx="3152190" cy="260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5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3600" cap="none" dirty="0"/>
              <a:t>2.1 </a:t>
            </a:r>
            <a:r>
              <a:rPr lang="zh-CN" altLang="en-US" sz="3600" cap="none" dirty="0"/>
              <a:t>防翻虚拟云台</a:t>
            </a:r>
            <a:r>
              <a:rPr lang="en-US" altLang="zh-CN" sz="3600" cap="none" dirty="0"/>
              <a:t>——</a:t>
            </a:r>
            <a:r>
              <a:rPr lang="zh-CN" altLang="en-US" sz="3600" cap="none" dirty="0"/>
              <a:t>现象分析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3E51B6-2CAB-402E-B4F6-5EEB6A9C5381}"/>
              </a:ext>
            </a:extLst>
          </p:cNvPr>
          <p:cNvSpPr txBox="1"/>
          <p:nvPr/>
        </p:nvSpPr>
        <p:spPr>
          <a:xfrm>
            <a:off x="733592" y="1702446"/>
            <a:ext cx="11029616" cy="4018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分析原因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直接原因：底盘高速运动时，云台角度变化过快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在小陀螺章节，我们知道，底盘的速度解算，是按照云台为第一人称视角的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云台角度变化过快，导致底盘速度方向变化过快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进而导致底盘瞬间换向，打滑翻车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根本原因：底盘太硬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底盘的速度斜坡规划的加速度参数过于激进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底盘整体平动速度环或单电机角速度环的参数过于激进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底盘的底盘跟随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PID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的参数过于激进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当然，太硬可以调软，但可能会影响手感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平衡手感和性能，可以用下面讲述的方法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465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4091ff55ed8176b8f6fff97891a7a245 00_00_00-00_00_08">
            <a:hlinkClick r:id="" action="ppaction://media"/>
            <a:extLst>
              <a:ext uri="{FF2B5EF4-FFF2-40B4-BE49-F238E27FC236}">
                <a16:creationId xmlns:a16="http://schemas.microsoft.com/office/drawing/2014/main" id="{6A4677D7-8AA1-42FA-878E-4536939170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05376" y="2290868"/>
            <a:ext cx="6089510" cy="45671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3600" cap="none" dirty="0"/>
              <a:t>2.2 </a:t>
            </a:r>
            <a:r>
              <a:rPr lang="zh-CN" altLang="en-US" sz="3600" cap="none" dirty="0"/>
              <a:t>防翻虚拟云台</a:t>
            </a:r>
            <a:r>
              <a:rPr lang="en-US" altLang="zh-CN" sz="3600" cap="none" dirty="0"/>
              <a:t>——</a:t>
            </a:r>
            <a:r>
              <a:rPr lang="zh-CN" altLang="en-US" sz="3600" cap="none" dirty="0"/>
              <a:t>解决方法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3E51B6-2CAB-402E-B4F6-5EEB6A9C5381}"/>
              </a:ext>
            </a:extLst>
          </p:cNvPr>
          <p:cNvSpPr txBox="1"/>
          <p:nvPr/>
        </p:nvSpPr>
        <p:spPr>
          <a:xfrm>
            <a:off x="733592" y="1550046"/>
            <a:ext cx="11029616" cy="1138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灵光乍现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——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有款游戏越打越年轻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注意观察白色圆圈准星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禁止恶意挂机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AF44458-BDED-4B18-8DE2-4BFC2B7EEE94}"/>
              </a:ext>
            </a:extLst>
          </p:cNvPr>
          <p:cNvSpPr txBox="1"/>
          <p:nvPr/>
        </p:nvSpPr>
        <p:spPr>
          <a:xfrm>
            <a:off x="9578730" y="2290868"/>
            <a:ext cx="2613270" cy="11381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这一局对面都是人机，所以我用人机局进行了测试（如图，我方大胜）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667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4" y="555076"/>
            <a:ext cx="11029616" cy="994970"/>
          </a:xfrm>
        </p:spPr>
        <p:txBody>
          <a:bodyPr rtlCol="0" anchor="ctr">
            <a:normAutofit/>
          </a:bodyPr>
          <a:lstStyle/>
          <a:p>
            <a:r>
              <a:rPr lang="en-US" altLang="zh-CN" sz="3600" cap="none" dirty="0"/>
              <a:t>2.2 </a:t>
            </a:r>
            <a:r>
              <a:rPr lang="zh-CN" altLang="en-US" sz="3600" cap="none" dirty="0"/>
              <a:t>防翻虚拟云台</a:t>
            </a:r>
            <a:r>
              <a:rPr lang="en-US" altLang="zh-CN" sz="3600" cap="none" dirty="0"/>
              <a:t>——</a:t>
            </a:r>
            <a:r>
              <a:rPr lang="zh-CN" altLang="en-US" sz="3600" cap="none" dirty="0"/>
              <a:t>解决方法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55DADE2-A0A5-49EA-A1A0-A14E5CAFCB56}"/>
              </a:ext>
            </a:extLst>
          </p:cNvPr>
          <p:cNvSpPr txBox="1"/>
          <p:nvPr/>
        </p:nvSpPr>
        <p:spPr>
          <a:xfrm>
            <a:off x="733592" y="1550046"/>
            <a:ext cx="11029616" cy="4266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在小陀螺章节，我们知道，底盘的速度解算，是按照云台为第一人称视角的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我们虚拟出来一个云台，这个云台用于底盘的各种解算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虚拟云台的角度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是</a:t>
            </a:r>
            <a:r>
              <a:rPr lang="zh-CN" altLang="en-US" sz="14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真实云台当前角度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经过一个</a:t>
            </a:r>
            <a:r>
              <a:rPr lang="zh-CN" altLang="en-US" sz="14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斜坡规划器</a:t>
            </a:r>
            <a:endParaRPr lang="en-US" altLang="zh-CN" sz="1400" dirty="0">
              <a:solidFill>
                <a:srgbClr val="FF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该</a:t>
            </a:r>
            <a:r>
              <a:rPr lang="zh-CN" altLang="en-US" sz="14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斜坡规划器加减速度</a:t>
            </a:r>
            <a:r>
              <a:rPr lang="en-US" altLang="zh-CN" sz="14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与</a:t>
            </a:r>
            <a:r>
              <a:rPr lang="zh-CN" altLang="en-US" sz="14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底盘平动速度</a:t>
            </a:r>
            <a:r>
              <a:rPr lang="en-US" altLang="zh-CN" sz="14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有关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定性地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0" lvl="3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绝对值越大，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应当越小，底盘换向也就越迟钝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0" lvl="3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绝对值越小，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应当越大，底盘换向也就越灵敏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具体地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0" lvl="3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假设底盘平动速度超过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v0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时有翻车风险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0" lvl="3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绝对值在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v0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内，虚拟云台角度就是真实云台当前角度，此时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至少要大于云台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yaw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电机所能提供的最大速度，或者说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就是无穷大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0" lvl="3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绝对值大于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v0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，此时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需要随着</a:t>
            </a:r>
            <a:r>
              <a:rPr lang="en-US" altLang="zh-CN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|v|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的增加逐渐减小，最终减小到不会翻车的稳定值上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1714500" lvl="3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这个操作有点像</a:t>
            </a:r>
            <a:r>
              <a:rPr lang="zh-CN" altLang="en-US" sz="140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用代码模拟出来类似于全向轮和麦轮底盘的打滑效果</a:t>
            </a: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，但这种打滑效果更可控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规划器的加减速度与底盘的平动速度绝对值关系如图所示</a:t>
            </a:r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08CB72C-9986-44B7-A855-DA27CC8F7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83" y="1603485"/>
            <a:ext cx="3050927" cy="230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90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27a275ec-753e-47af-878d-7a97e07041b7"/>
  <p:tag name="COMMONDATA" val="eyJoZGlkIjoiYTBlMjBiOWE1Zjk5NDQ1M2U3NWYyMDQ3YWNmOWJjZWIifQ=="/>
</p:tagLst>
</file>

<file path=ppt/theme/theme1.xml><?xml version="1.0" encoding="utf-8"?>
<a:theme xmlns:a="http://schemas.openxmlformats.org/drawingml/2006/main" name="红利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TM03457464[[fn=红利]]</Template>
  <TotalTime>0</TotalTime>
  <Words>980</Words>
  <Application>Microsoft Office PowerPoint</Application>
  <PresentationFormat>宽屏</PresentationFormat>
  <Paragraphs>96</Paragraphs>
  <Slides>10</Slides>
  <Notes>10</Notes>
  <HiddenSlides>0</HiddenSlides>
  <MMClips>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Microsoft YaHei UI</vt:lpstr>
      <vt:lpstr>Arial</vt:lpstr>
      <vt:lpstr>Gill Sans MT</vt:lpstr>
      <vt:lpstr>Wingdings 2</vt:lpstr>
      <vt:lpstr>红利</vt:lpstr>
      <vt:lpstr>5.13 舵轮适配算法</vt:lpstr>
      <vt:lpstr>目录</vt:lpstr>
      <vt:lpstr>1.1 舵向电机就近转位——现象分析</vt:lpstr>
      <vt:lpstr>1.1 舵向电机就近转位——现象分析</vt:lpstr>
      <vt:lpstr>1.2 舵向电机就近转位——解决方法</vt:lpstr>
      <vt:lpstr>2.1 防翻虚拟云台——现象分析</vt:lpstr>
      <vt:lpstr>2.1 防翻虚拟云台——现象分析</vt:lpstr>
      <vt:lpstr>2.2 防翻虚拟云台——解决方法</vt:lpstr>
      <vt:lpstr>2.2 防翻虚拟云台——解决方法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</cp:revision>
  <dcterms:created xsi:type="dcterms:W3CDTF">2019-12-13T06:13:00Z</dcterms:created>
  <dcterms:modified xsi:type="dcterms:W3CDTF">2025-02-09T12:16:43Z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5F80E70E50E141FFB62F51F4FF0185D8</vt:lpwstr>
  </property>
  <property fmtid="{D5CDD505-2E9C-101B-9397-08002B2CF9AE}" pid="4" name="KSOProductBuildVer">
    <vt:lpwstr>2052-11.1.0.12980</vt:lpwstr>
  </property>
</Properties>
</file>